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4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_rels/presentation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47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42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41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3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45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3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44.xml.rels" ContentType="application/vnd.openxmlformats-package.relationships+xml"/>
  <Override PartName="/ppt/slideLayouts/_rels/slideLayout46.xml.rels" ContentType="application/vnd.openxmlformats-package.relationships+xml"/>
  <Override PartName="/ppt/slideLayouts/_rels/slideLayout48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40.xml.rels" ContentType="application/vnd.openxmlformats-package.relationships+xml"/>
  <Override PartName="/ppt/slideLayouts/_rels/slideLayout39.xml.rels" ContentType="application/vnd.openxmlformats-package.relationships+xml"/>
  <Override PartName="/ppt/slideLayouts/slideLayout2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8.xml" ContentType="application/vnd.openxmlformats-officedocument.presentationml.slide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20.xml.rels" ContentType="application/vnd.openxmlformats-package.relationships+xml"/>
  <Override PartName="/ppt/slides/_rels/slide2.xml.rels" ContentType="application/vnd.openxmlformats-package.relationships+xml"/>
  <Override PartName="/ppt/slides/_rels/slide19.xml.rels" ContentType="application/vnd.openxmlformats-package.relationships+xml"/>
  <Override PartName="/ppt/slides/_rels/slide21.xml.rels" ContentType="application/vnd.openxmlformats-package.relationships+xml"/>
  <Override PartName="/ppt/slides/_rels/slide3.xml.rels" ContentType="application/vnd.openxmlformats-package.relationships+xml"/>
  <Override PartName="/ppt/slides/_rels/slide22.xml.rels" ContentType="application/vnd.openxmlformats-package.relationships+xml"/>
  <Override PartName="/ppt/slides/_rels/slide23.xml.rels" ContentType="application/vnd.openxmlformats-package.relationships+xml"/>
  <Override PartName="/ppt/slides/_rels/slide16.xml.rels" ContentType="application/vnd.openxmlformats-package.relationships+xml"/>
  <Override PartName="/ppt/slides/_rels/slide26.xml.rels" ContentType="application/vnd.openxmlformats-package.relationships+xml"/>
  <Override PartName="/ppt/slides/_rels/slide11.xml.rels" ContentType="application/vnd.openxmlformats-package.relationships+xml"/>
  <Override PartName="/ppt/slides/_rels/slide24.xml.rels" ContentType="application/vnd.openxmlformats-package.relationships+xml"/>
  <Override PartName="/ppt/slides/_rels/slide27.xml.rels" ContentType="application/vnd.openxmlformats-package.relationships+xml"/>
  <Override PartName="/ppt/slides/_rels/slide9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28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14.xml.rels" ContentType="application/vnd.openxmlformats-package.relationships+xml"/>
  <Override PartName="/ppt/slides/_rels/slide25.xml.rels" ContentType="application/vnd.openxmlformats-package.relationships+xml"/>
  <Override PartName="/ppt/slides/_rels/slide10.xml.rels" ContentType="application/vnd.openxmlformats-package.relationships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  <p:sldMasterId id="2147483687" r:id="rId5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3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4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9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9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9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0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1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1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1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3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2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</p:spTree>
  </p:cSld>
</p:sldLayout>
</file>

<file path=ppt/slideLayouts/slideLayout4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3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39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0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4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3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8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4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5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1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2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3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4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5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ZA" sz="4400" spc="-1" strike="noStrike"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ZA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9.xml"/><Relationship Id="rId5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48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4320000"/>
            <a:ext cx="502920" cy="10789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ZA" sz="4400" spc="-1" strike="noStrike">
                <a:latin typeface="Arial"/>
              </a:rPr>
              <a:t>Click to edit the title text format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3200" spc="-1" strike="noStrike">
                <a:latin typeface="Arial"/>
              </a:rPr>
              <a:t>Click to edit the outline text format</a:t>
            </a:r>
            <a:endParaRPr b="0" lang="en-Z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800" spc="-1" strike="noStrike">
                <a:latin typeface="Arial"/>
              </a:rPr>
              <a:t>Second Outline Level</a:t>
            </a:r>
            <a:endParaRPr b="0" lang="en-Z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400" spc="-1" strike="noStrike">
                <a:latin typeface="Arial"/>
              </a:rPr>
              <a:t>Third Outline Level</a:t>
            </a:r>
            <a:endParaRPr b="0" lang="en-Z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000" spc="-1" strike="noStrike">
                <a:latin typeface="Arial"/>
              </a:rPr>
              <a:t>Fourth Outline Level</a:t>
            </a:r>
            <a:endParaRPr b="0" lang="en-Z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Fifth Outline Level</a:t>
            </a:r>
            <a:endParaRPr b="0" lang="en-Z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Sixth Outline Level</a:t>
            </a:r>
            <a:endParaRPr b="0" lang="en-Z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Seventh Outline Level</a:t>
            </a:r>
            <a:endParaRPr b="0" lang="en-Z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0" y="288000"/>
            <a:ext cx="502920" cy="10789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ZA" sz="4400" spc="-1" strike="noStrike">
                <a:latin typeface="Arial"/>
              </a:rPr>
              <a:t>Click to edit the title text format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3200" spc="-1" strike="noStrike">
                <a:latin typeface="Arial"/>
              </a:rPr>
              <a:t>Click to edit the outline text format</a:t>
            </a:r>
            <a:endParaRPr b="0" lang="en-Z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800" spc="-1" strike="noStrike">
                <a:latin typeface="Arial"/>
              </a:rPr>
              <a:t>Second Outline Level</a:t>
            </a:r>
            <a:endParaRPr b="0" lang="en-Z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400" spc="-1" strike="noStrike">
                <a:latin typeface="Arial"/>
              </a:rPr>
              <a:t>Third Outline Level</a:t>
            </a:r>
            <a:endParaRPr b="0" lang="en-Z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000" spc="-1" strike="noStrike">
                <a:latin typeface="Arial"/>
              </a:rPr>
              <a:t>Fourth Outline Level</a:t>
            </a:r>
            <a:endParaRPr b="0" lang="en-Z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Fifth Outline Level</a:t>
            </a:r>
            <a:endParaRPr b="0" lang="en-Z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Sixth Outline Level</a:t>
            </a:r>
            <a:endParaRPr b="0" lang="en-Z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Seventh Outline Level</a:t>
            </a:r>
            <a:endParaRPr b="0" lang="en-Z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0" y="288000"/>
            <a:ext cx="502920" cy="10789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ZA" sz="1800" spc="-1" strike="noStrike">
                <a:latin typeface="Arial"/>
              </a:rPr>
              <a:t>Click to edit the title text format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3200" spc="-1" strike="noStrike">
                <a:latin typeface="Arial"/>
              </a:rPr>
              <a:t>Click to edit the outline text format</a:t>
            </a:r>
            <a:endParaRPr b="0" lang="en-Z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800" spc="-1" strike="noStrike">
                <a:latin typeface="Arial"/>
              </a:rPr>
              <a:t>Second Outline Level</a:t>
            </a:r>
            <a:endParaRPr b="0" lang="en-Z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400" spc="-1" strike="noStrike">
                <a:latin typeface="Arial"/>
              </a:rPr>
              <a:t>Third Outline Level</a:t>
            </a:r>
            <a:endParaRPr b="0" lang="en-Z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000" spc="-1" strike="noStrike">
                <a:latin typeface="Arial"/>
              </a:rPr>
              <a:t>Fourth Outline Level</a:t>
            </a:r>
            <a:endParaRPr b="0" lang="en-Z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Fifth Outline Level</a:t>
            </a:r>
            <a:endParaRPr b="0" lang="en-Z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Sixth Outline Level</a:t>
            </a:r>
            <a:endParaRPr b="0" lang="en-Z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Seventh Outline Level</a:t>
            </a:r>
            <a:endParaRPr b="0" lang="en-Z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0" y="288000"/>
            <a:ext cx="502920" cy="1078920"/>
          </a:xfrm>
          <a:prstGeom prst="rect">
            <a:avLst/>
          </a:prstGeom>
          <a:solidFill>
            <a:srgbClr val="ef2929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en-ZA" sz="1800" spc="-1" strike="noStrike">
                <a:latin typeface="Arial"/>
              </a:rPr>
              <a:t>Click to edit the title text </a:t>
            </a:r>
            <a:r>
              <a:rPr b="0" lang="en-ZA" sz="1800" spc="-1" strike="noStrike">
                <a:latin typeface="Arial"/>
              </a:rPr>
              <a:t>format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3200" spc="-1" strike="noStrike">
                <a:latin typeface="Arial"/>
              </a:rPr>
              <a:t>Click to edit the outline text format</a:t>
            </a:r>
            <a:endParaRPr b="0" lang="en-ZA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800" spc="-1" strike="noStrike">
                <a:latin typeface="Arial"/>
              </a:rPr>
              <a:t>Second Outline Level</a:t>
            </a:r>
            <a:endParaRPr b="0" lang="en-ZA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400" spc="-1" strike="noStrike">
                <a:latin typeface="Arial"/>
              </a:rPr>
              <a:t>Third Outline Level</a:t>
            </a:r>
            <a:endParaRPr b="0" lang="en-ZA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ZA" sz="2000" spc="-1" strike="noStrike">
                <a:latin typeface="Arial"/>
              </a:rPr>
              <a:t>Fourth Outline Level</a:t>
            </a:r>
            <a:endParaRPr b="0" lang="en-ZA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Fifth Outline Level</a:t>
            </a:r>
            <a:endParaRPr b="0" lang="en-ZA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Sixth Outline Level</a:t>
            </a:r>
            <a:endParaRPr b="0" lang="en-ZA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000" spc="-1" strike="noStrike">
                <a:latin typeface="Arial"/>
              </a:rPr>
              <a:t>Seventh Outline Level</a:t>
            </a:r>
            <a:endParaRPr b="0" lang="en-ZA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hyperlink" Target="https://cp-algorithms.com/algebra/binary-exp.html" TargetMode="External"/><Relationship Id="rId2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hyperlink" Target="https::/cppreference.com" TargetMode="External"/><Relationship Id="rId2" Type="http://schemas.openxmlformats.org/officeDocument/2006/relationships/hyperlink" Target="https://cp-algorithms.com/algebra/binary-exp.html" TargetMode="External"/><Relationship Id="rId3" Type="http://schemas.openxmlformats.org/officeDocument/2006/relationships/hyperlink" Target="https://en.wikipedia.org/wiki/Arbitrary-precision_arithmetic" TargetMode="External"/><Relationship Id="rId4" Type="http://schemas.openxmlformats.org/officeDocument/2006/relationships/hyperlink" Target="https://cp-algorithms.com/algebra/big-integer.html" TargetMode="External"/><Relationship Id="rId5" Type="http://schemas.openxmlformats.org/officeDocument/2006/relationships/hyperlink" Target="https://rushter.com/blog/python-integer-implementation/" TargetMode="External"/><Relationship Id="rId6" Type="http://schemas.openxmlformats.org/officeDocument/2006/relationships/hyperlink" Target="https://github.com/Ruan-pysoft/BigInts" TargetMode="External"/><Relationship Id="rId7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792000" y="3993480"/>
            <a:ext cx="8566920" cy="16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ZA" sz="4800" spc="-1" strike="noStrike">
                <a:solidFill>
                  <a:srgbClr val="333333"/>
                </a:solidFill>
                <a:latin typeface="Noto Sans"/>
                <a:ea typeface="DejaVu Sans"/>
              </a:rPr>
              <a:t>BigInts</a:t>
            </a:r>
            <a:endParaRPr b="0" lang="en-ZA" sz="4800" spc="-1" strike="noStrike">
              <a:latin typeface="Arial"/>
            </a:endParaRPr>
          </a:p>
        </p:txBody>
      </p:sp>
      <p:sp>
        <p:nvSpPr>
          <p:cNvPr id="157" name="CustomShape 2"/>
          <p:cNvSpPr/>
          <p:nvPr/>
        </p:nvSpPr>
        <p:spPr>
          <a:xfrm>
            <a:off x="792000" y="5904000"/>
            <a:ext cx="8566920" cy="981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2200" spc="-1" strike="noStrike">
                <a:solidFill>
                  <a:srgbClr val="000000"/>
                </a:solidFill>
                <a:latin typeface="Noto Sans"/>
                <a:ea typeface="DejaVu Sans"/>
              </a:rPr>
              <a:t>By Ruan Schoeman Gr 9, 2</a:t>
            </a:r>
            <a:r>
              <a:rPr b="0" lang="en-ZA" sz="2200" spc="-1" strike="noStrike" baseline="14000000">
                <a:solidFill>
                  <a:srgbClr val="000000"/>
                </a:solidFill>
                <a:latin typeface="Noto Sans"/>
                <a:ea typeface="DejaVu Sans"/>
              </a:rPr>
              <a:t>nd</a:t>
            </a:r>
            <a:r>
              <a:rPr b="0" lang="en-ZA" sz="2200" spc="-1" strike="noStrike">
                <a:solidFill>
                  <a:srgbClr val="000000"/>
                </a:solidFill>
                <a:latin typeface="Noto Sans"/>
                <a:ea typeface="DejaVu Sans"/>
              </a:rPr>
              <a:t> training camp 2021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01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-93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02" name="CustomShape 3"/>
          <p:cNvSpPr/>
          <p:nvPr/>
        </p:nvSpPr>
        <p:spPr>
          <a:xfrm>
            <a:off x="504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3" name="CustomShape 4"/>
          <p:cNvSpPr/>
          <p:nvPr/>
        </p:nvSpPr>
        <p:spPr>
          <a:xfrm>
            <a:off x="2808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4" name="CustomShape 5"/>
          <p:cNvSpPr/>
          <p:nvPr/>
        </p:nvSpPr>
        <p:spPr>
          <a:xfrm>
            <a:off x="3168000" y="4392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5" name="CustomShape 6"/>
          <p:cNvSpPr/>
          <p:nvPr/>
        </p:nvSpPr>
        <p:spPr>
          <a:xfrm>
            <a:off x="3168000" y="5256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-2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6" name="CustomShape 7"/>
          <p:cNvSpPr/>
          <p:nvPr/>
        </p:nvSpPr>
        <p:spPr>
          <a:xfrm>
            <a:off x="3168000" y="6120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7" name="CustomShape 8"/>
          <p:cNvSpPr/>
          <p:nvPr/>
        </p:nvSpPr>
        <p:spPr>
          <a:xfrm>
            <a:off x="5112000" y="5256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+ 10</a:t>
            </a:r>
            <a:r>
              <a:rPr b="0" lang="en-ZA" sz="18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base</a:t>
            </a: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 = 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08" name="CustomShape 9"/>
          <p:cNvSpPr/>
          <p:nvPr/>
        </p:nvSpPr>
        <p:spPr>
          <a:xfrm>
            <a:off x="5112000" y="6120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-1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10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-93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11" name="CustomShape 3"/>
          <p:cNvSpPr/>
          <p:nvPr/>
        </p:nvSpPr>
        <p:spPr>
          <a:xfrm>
            <a:off x="504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12" name="CustomShape 4"/>
          <p:cNvSpPr/>
          <p:nvPr/>
        </p:nvSpPr>
        <p:spPr>
          <a:xfrm>
            <a:off x="2808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13" name="CustomShape 5"/>
          <p:cNvSpPr/>
          <p:nvPr/>
        </p:nvSpPr>
        <p:spPr>
          <a:xfrm>
            <a:off x="3168000" y="4392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14" name="CustomShape 6"/>
          <p:cNvSpPr/>
          <p:nvPr/>
        </p:nvSpPr>
        <p:spPr>
          <a:xfrm>
            <a:off x="3168000" y="5256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15" name="CustomShape 7"/>
          <p:cNvSpPr/>
          <p:nvPr/>
        </p:nvSpPr>
        <p:spPr>
          <a:xfrm>
            <a:off x="3168000" y="6120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-1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16" name="CustomShape 8"/>
          <p:cNvSpPr/>
          <p:nvPr/>
        </p:nvSpPr>
        <p:spPr>
          <a:xfrm>
            <a:off x="5112000" y="6120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+ 6 = 5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18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-93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19" name="CustomShape 3"/>
          <p:cNvSpPr/>
          <p:nvPr/>
        </p:nvSpPr>
        <p:spPr>
          <a:xfrm>
            <a:off x="504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2808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1" name="CustomShape 5"/>
          <p:cNvSpPr/>
          <p:nvPr/>
        </p:nvSpPr>
        <p:spPr>
          <a:xfrm>
            <a:off x="3168000" y="4392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2" name="CustomShape 6"/>
          <p:cNvSpPr/>
          <p:nvPr/>
        </p:nvSpPr>
        <p:spPr>
          <a:xfrm>
            <a:off x="3168000" y="5256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3" name="CustomShape 7"/>
          <p:cNvSpPr/>
          <p:nvPr/>
        </p:nvSpPr>
        <p:spPr>
          <a:xfrm>
            <a:off x="3168000" y="6120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4" name="CustomShape 8"/>
          <p:cNvSpPr/>
          <p:nvPr/>
        </p:nvSpPr>
        <p:spPr>
          <a:xfrm>
            <a:off x="432000" y="3456000"/>
            <a:ext cx="4606920" cy="3454920"/>
          </a:xfrm>
          <a:prstGeom prst="rect">
            <a:avLst/>
          </a:pr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26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27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4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8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29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0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1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2" name="CustomShape 8"/>
          <p:cNvSpPr/>
          <p:nvPr/>
        </p:nvSpPr>
        <p:spPr>
          <a:xfrm>
            <a:off x="5112000" y="388764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+ 5 + 3 = 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3" name="CustomShape 9"/>
          <p:cNvSpPr/>
          <p:nvPr/>
        </p:nvSpPr>
        <p:spPr>
          <a:xfrm>
            <a:off x="864000" y="3887640"/>
            <a:ext cx="1438920" cy="1078920"/>
          </a:xfrm>
          <a:custGeom>
            <a:avLst/>
            <a:gdLst/>
            <a:ahLst/>
            <a:rect l="l" t="t" r="r" b="b"/>
            <a:pathLst>
              <a:path w="4001" h="3002">
                <a:moveTo>
                  <a:pt x="577" y="3001"/>
                </a:moveTo>
                <a:lnTo>
                  <a:pt x="577" y="831"/>
                </a:lnTo>
                <a:lnTo>
                  <a:pt x="0" y="831"/>
                </a:lnTo>
                <a:lnTo>
                  <a:pt x="2000" y="0"/>
                </a:lnTo>
                <a:lnTo>
                  <a:pt x="4000" y="831"/>
                </a:lnTo>
                <a:lnTo>
                  <a:pt x="3423" y="831"/>
                </a:lnTo>
                <a:lnTo>
                  <a:pt x="3423" y="3001"/>
                </a:lnTo>
                <a:lnTo>
                  <a:pt x="577" y="3001"/>
                </a:lnTo>
              </a:path>
            </a:pathLst>
          </a:cu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300" spc="-1" strike="noStrike">
                <a:solidFill>
                  <a:srgbClr val="000000"/>
                </a:solidFill>
                <a:latin typeface="Arial"/>
                <a:ea typeface="DejaVu Sans"/>
              </a:rPr>
              <a:t>Length of the biggest integer + 1, to avoid overflow</a:t>
            </a:r>
            <a:endParaRPr b="0" lang="en-ZA" sz="1300" spc="-1" strike="noStrike">
              <a:latin typeface="Arial"/>
            </a:endParaRPr>
          </a:p>
        </p:txBody>
      </p:sp>
      <p:sp>
        <p:nvSpPr>
          <p:cNvPr id="234" name="CustomShape 10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36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37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4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8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39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0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1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2" name="CustomShape 8"/>
          <p:cNvSpPr/>
          <p:nvPr/>
        </p:nvSpPr>
        <p:spPr>
          <a:xfrm>
            <a:off x="5112000" y="4752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+ 7 + 9 = 16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3" name="CustomShape 9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45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46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4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7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8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49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16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0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1" name="CustomShape 8"/>
          <p:cNvSpPr/>
          <p:nvPr/>
        </p:nvSpPr>
        <p:spPr>
          <a:xfrm>
            <a:off x="5112000" y="4752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% 10</a:t>
            </a:r>
            <a:r>
              <a:rPr b="0" lang="en-ZA" sz="1800" spc="-1" strike="noStrike" baseline="33000">
                <a:solidFill>
                  <a:srgbClr val="000000"/>
                </a:solidFill>
                <a:latin typeface="Arial"/>
                <a:ea typeface="DejaVu Sans"/>
              </a:rPr>
              <a:t>base</a:t>
            </a: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 = 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2" name="CustomShape 9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3" name="CustomShape 10"/>
          <p:cNvSpPr/>
          <p:nvPr/>
        </p:nvSpPr>
        <p:spPr>
          <a:xfrm>
            <a:off x="5112000" y="5616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55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56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4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7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8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59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0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1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1" name="CustomShape 8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2" name="CustomShape 9"/>
          <p:cNvSpPr/>
          <p:nvPr/>
        </p:nvSpPr>
        <p:spPr>
          <a:xfrm>
            <a:off x="5112000" y="5616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+ 6 = 7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64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65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4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6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7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8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69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0" name="CustomShape 8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1" name="CustomShape 9"/>
          <p:cNvSpPr/>
          <p:nvPr/>
        </p:nvSpPr>
        <p:spPr>
          <a:xfrm>
            <a:off x="720000" y="3960000"/>
            <a:ext cx="1438920" cy="1078920"/>
          </a:xfrm>
          <a:custGeom>
            <a:avLst/>
            <a:gdLst/>
            <a:ahLst/>
            <a:rect l="l" t="t" r="r" b="b"/>
            <a:pathLst>
              <a:path w="4001" h="3002">
                <a:moveTo>
                  <a:pt x="619" y="3001"/>
                </a:moveTo>
                <a:lnTo>
                  <a:pt x="619" y="1012"/>
                </a:lnTo>
                <a:lnTo>
                  <a:pt x="0" y="1012"/>
                </a:lnTo>
                <a:lnTo>
                  <a:pt x="2000" y="0"/>
                </a:lnTo>
                <a:lnTo>
                  <a:pt x="4000" y="1012"/>
                </a:lnTo>
                <a:lnTo>
                  <a:pt x="3381" y="1012"/>
                </a:lnTo>
                <a:lnTo>
                  <a:pt x="3381" y="3001"/>
                </a:lnTo>
                <a:lnTo>
                  <a:pt x="619" y="3001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- 1 =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2" name="CustomShape 10"/>
          <p:cNvSpPr/>
          <p:nvPr/>
        </p:nvSpPr>
        <p:spPr>
          <a:xfrm>
            <a:off x="1080000" y="5184000"/>
            <a:ext cx="1942920" cy="2014920"/>
          </a:xfrm>
          <a:custGeom>
            <a:avLst/>
            <a:gdLst/>
            <a:ahLst/>
            <a:rect l="l" t="t" r="r" b="b"/>
            <a:pathLst>
              <a:path w="5402" h="5602">
                <a:moveTo>
                  <a:pt x="5401" y="4631"/>
                </a:moveTo>
                <a:lnTo>
                  <a:pt x="4601" y="3662"/>
                </a:lnTo>
                <a:lnTo>
                  <a:pt x="4601" y="4061"/>
                </a:lnTo>
                <a:lnTo>
                  <a:pt x="1485" y="4061"/>
                </a:lnTo>
                <a:lnTo>
                  <a:pt x="1485" y="830"/>
                </a:lnTo>
                <a:lnTo>
                  <a:pt x="1870" y="830"/>
                </a:lnTo>
                <a:lnTo>
                  <a:pt x="935" y="0"/>
                </a:lnTo>
                <a:lnTo>
                  <a:pt x="0" y="830"/>
                </a:lnTo>
                <a:lnTo>
                  <a:pt x="385" y="830"/>
                </a:lnTo>
                <a:lnTo>
                  <a:pt x="385" y="5202"/>
                </a:lnTo>
                <a:lnTo>
                  <a:pt x="4601" y="5202"/>
                </a:lnTo>
                <a:lnTo>
                  <a:pt x="4601" y="5601"/>
                </a:lnTo>
                <a:lnTo>
                  <a:pt x="5401" y="4631"/>
                </a:lnTo>
              </a:path>
            </a:pathLst>
          </a:cu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74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</a:t>
            </a:r>
            <a:r>
              <a:rPr b="0" i="1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positive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 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275" name="CustomShape 3"/>
          <p:cNvSpPr/>
          <p:nvPr/>
        </p:nvSpPr>
        <p:spPr>
          <a:xfrm>
            <a:off x="504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6" name="CustomShape 4"/>
          <p:cNvSpPr/>
          <p:nvPr/>
        </p:nvSpPr>
        <p:spPr>
          <a:xfrm>
            <a:off x="2808000" y="3024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7" name="CustomShape 5"/>
          <p:cNvSpPr/>
          <p:nvPr/>
        </p:nvSpPr>
        <p:spPr>
          <a:xfrm>
            <a:off x="3168000" y="3888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8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8" name="CustomShape 6"/>
          <p:cNvSpPr/>
          <p:nvPr/>
        </p:nvSpPr>
        <p:spPr>
          <a:xfrm>
            <a:off x="3168000" y="475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79" name="CustomShape 7"/>
          <p:cNvSpPr/>
          <p:nvPr/>
        </p:nvSpPr>
        <p:spPr>
          <a:xfrm>
            <a:off x="3168000" y="561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80" name="CustomShape 8"/>
          <p:cNvSpPr/>
          <p:nvPr/>
        </p:nvSpPr>
        <p:spPr>
          <a:xfrm>
            <a:off x="3168000" y="648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281" name="CustomShape 9"/>
          <p:cNvSpPr/>
          <p:nvPr/>
        </p:nvSpPr>
        <p:spPr>
          <a:xfrm>
            <a:off x="432000" y="2952000"/>
            <a:ext cx="4606920" cy="3454920"/>
          </a:xfrm>
          <a:prstGeom prst="rect">
            <a:avLst/>
          </a:pr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282" name="CustomShape 10"/>
          <p:cNvSpPr/>
          <p:nvPr/>
        </p:nvSpPr>
        <p:spPr>
          <a:xfrm>
            <a:off x="4752000" y="6480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309"/>
                </a:moveTo>
                <a:lnTo>
                  <a:pt x="1510" y="309"/>
                </a:lnTo>
                <a:lnTo>
                  <a:pt x="1510" y="0"/>
                </a:lnTo>
                <a:lnTo>
                  <a:pt x="0" y="1000"/>
                </a:lnTo>
                <a:lnTo>
                  <a:pt x="1510" y="2001"/>
                </a:lnTo>
                <a:lnTo>
                  <a:pt x="1510" y="1692"/>
                </a:lnTo>
                <a:lnTo>
                  <a:pt x="6001" y="1692"/>
                </a:lnTo>
                <a:lnTo>
                  <a:pt x="6001" y="309"/>
                </a:lnTo>
              </a:path>
            </a:pathLst>
          </a:cu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500" spc="-1" strike="noStrike">
                <a:solidFill>
                  <a:srgbClr val="000000"/>
                </a:solidFill>
                <a:latin typeface="Arial"/>
                <a:ea typeface="DejaVu Sans"/>
              </a:rPr>
              <a:t>Deallocated during initialization</a:t>
            </a:r>
            <a:endParaRPr b="0" lang="en-ZA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CustomShape 1"/>
          <p:cNvSpPr/>
          <p:nvPr/>
        </p:nvSpPr>
        <p:spPr>
          <a:xfrm>
            <a:off x="792000" y="3993480"/>
            <a:ext cx="8566920" cy="16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ZA" sz="40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 Multiplication</a:t>
            </a:r>
            <a:endParaRPr b="0" lang="en-ZA" sz="4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BigInts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59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0" lang="en-ZA" sz="2400" spc="-1" strike="noStrike">
                <a:solidFill>
                  <a:srgbClr val="000000"/>
                </a:solidFill>
                <a:latin typeface="Arial"/>
                <a:ea typeface="DejaVu Sans"/>
              </a:rPr>
              <a:t>A “big integer” (or BigInt for short, also called an arbitrary-sized integer) is an integer that can theoretically be any size, though it is actually limited by the available memory.</a:t>
            </a:r>
            <a:endParaRPr b="0" lang="en-ZA" sz="2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ZA" sz="2400" spc="-1" strike="noStrike">
                <a:solidFill>
                  <a:srgbClr val="000000"/>
                </a:solidFill>
                <a:latin typeface="Arial"/>
                <a:ea typeface="DejaVu Sans"/>
              </a:rPr>
              <a:t>It can be useful when you want to work with really large numbers, like computing the factorial of a number (34! is the largest factorial that will fit into a 128-bit integer), or when you don’t know how large the input to your program will be.</a:t>
            </a:r>
            <a:endParaRPr b="0" lang="en-ZA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Multiplication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85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either number is zero, return zero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both numbers are negative,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-a * -b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is negative,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-(-a * b)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is negative,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-(a * -b)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Initialize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zero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While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is more than zero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is odd, 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result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itself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Shift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one bit right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result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i="1" lang="en-ZA" sz="1500" spc="-1" strike="noStrike">
                <a:solidFill>
                  <a:srgbClr val="333333"/>
                </a:solidFill>
                <a:latin typeface="Noto Sans"/>
                <a:ea typeface="DejaVu Sans"/>
              </a:rPr>
              <a:t>(Adapted from </a:t>
            </a:r>
            <a:r>
              <a:rPr b="0" i="1" lang="en-ZA" sz="1500" spc="-1" strike="noStrike" u="sng">
                <a:solidFill>
                  <a:srgbClr val="333333"/>
                </a:solidFill>
                <a:uFillTx/>
                <a:latin typeface="Noto Sans"/>
                <a:ea typeface="DejaVu Sans"/>
                <a:hlinkClick r:id="rId1"/>
              </a:rPr>
              <a:t>Binary Exponentiation</a:t>
            </a:r>
            <a:r>
              <a:rPr b="0" i="1" lang="en-ZA" sz="1500" spc="-1" strike="noStrike">
                <a:solidFill>
                  <a:srgbClr val="333333"/>
                </a:solidFill>
                <a:latin typeface="Noto Sans"/>
                <a:ea typeface="DejaVu Sans"/>
              </a:rPr>
              <a:t>)</a:t>
            </a:r>
            <a:endParaRPr b="0" lang="en-ZA" sz="15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CustomShape 1"/>
          <p:cNvSpPr/>
          <p:nvPr/>
        </p:nvSpPr>
        <p:spPr>
          <a:xfrm>
            <a:off x="792000" y="3993480"/>
            <a:ext cx="8566920" cy="16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 fontScale="97000"/>
          </a:bodyPr>
          <a:p>
            <a:pPr>
              <a:lnSpc>
                <a:spcPct val="100000"/>
              </a:lnSpc>
            </a:pPr>
            <a:r>
              <a:rPr b="1" lang="en-ZA" sz="48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800" spc="-1" strike="noStrike">
                <a:solidFill>
                  <a:srgbClr val="333333"/>
                </a:solidFill>
                <a:latin typeface="Noto Sans"/>
                <a:ea typeface="DejaVu Sans"/>
              </a:rPr>
              <a:t>Division &amp; Modulo</a:t>
            </a:r>
            <a:endParaRPr b="0" lang="en-ZA" sz="4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Division &amp; Modulo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88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As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 !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= 0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 &lt;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an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 &lt;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div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od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a, 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b)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(re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sul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t[0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], 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[1]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 &lt;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div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od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a,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b)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[0]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[1]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 &lt;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div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od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(a,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-b)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[0]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[1]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==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1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(a,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==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(1,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0)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Division &amp; Modulo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90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 &lt; 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(0, a)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Initialize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quotient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zero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While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 &gt; b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Add one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quotient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Subtract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from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(quotient, a)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CustomShape 1"/>
          <p:cNvSpPr/>
          <p:nvPr/>
        </p:nvSpPr>
        <p:spPr>
          <a:xfrm>
            <a:off x="792000" y="3993480"/>
            <a:ext cx="8566920" cy="16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 Display</a:t>
            </a:r>
            <a:endParaRPr b="0" lang="en-ZA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1" lang="en-ZA" sz="4400" spc="-1" strike="noStrike" baseline="-33000">
                <a:solidFill>
                  <a:srgbClr val="333333"/>
                </a:solidFill>
                <a:latin typeface="Noto Sans"/>
                <a:ea typeface="DejaVu Sans"/>
              </a:rPr>
              <a:t>(base 10)</a:t>
            </a:r>
            <a:r>
              <a:rPr b="1" lang="en-ZA" sz="4400" spc="-1" strike="noStrike" baseline="33000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string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93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nt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is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zer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o,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“0”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tial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ize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an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pt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y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str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he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or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no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nu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 is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tiv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va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ria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ble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ne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ab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sol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val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of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nu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hil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&gt; 0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Ad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‘0’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+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ch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ar(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 %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10)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to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sta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rt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of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str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in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vid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by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nu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tiv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e,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“-”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+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he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rwi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ur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res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ult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Example problem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95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For a number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where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5 &lt;= n &lt;= 100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print the first two digits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of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factorial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Answer: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CustomShape 1"/>
          <p:cNvSpPr/>
          <p:nvPr/>
        </p:nvSpPr>
        <p:spPr>
          <a:xfrm>
            <a:off x="792000" y="3993480"/>
            <a:ext cx="8566920" cy="16603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rm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Questions</a:t>
            </a:r>
            <a:endParaRPr b="0" lang="en-ZA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Sources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298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1"/>
              </a:rPr>
              <a:t>cppreference.com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2"/>
              </a:rPr>
              <a:t>https://cp-algorithms.com/algebra/binary-exp.html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3"/>
              </a:rPr>
              <a:t>https://en.wikipedia.org/wiki/Arbitrary-precision_arithmetic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4"/>
              </a:rPr>
              <a:t>https://cp-algorithms.com/algebra/big-integer.html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5"/>
              </a:rPr>
              <a:t>https://rushter.com/blog/python-integer-implementation/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See my C++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tion on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GitHub: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  <a:hlinkClick r:id="rId6"/>
              </a:rPr>
              <a:t>https://github.com/Ruan-pysoft/BigInts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61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The way I have chosen to implement a BigInt is to store two values:</a:t>
            </a:r>
            <a:endParaRPr b="0" lang="en-ZA" sz="28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spcAft>
                <a:spcPts val="1134"/>
              </a:spcAft>
              <a:buClr>
                <a:srgbClr val="ef2929"/>
              </a:buClr>
              <a:buSzPct val="75000"/>
              <a:buFont typeface="Symbol"/>
              <a:buChar char="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The length of the integer, which is negative for negative numbers</a:t>
            </a:r>
            <a:endParaRPr b="0" lang="en-ZA" sz="2800" spc="-1" strike="noStrike">
              <a:latin typeface="Arial"/>
            </a:endParaRPr>
          </a:p>
          <a:p>
            <a:pPr lvl="1" marL="864000" indent="-322920">
              <a:lnSpc>
                <a:spcPct val="100000"/>
              </a:lnSpc>
              <a:spcAft>
                <a:spcPts val="1134"/>
              </a:spcAft>
              <a:buClr>
                <a:srgbClr val="ef2929"/>
              </a:buClr>
              <a:buSzPct val="75000"/>
              <a:buFont typeface="Symbol"/>
              <a:buChar char="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An array of digits</a:t>
            </a:r>
            <a:endParaRPr b="0" lang="en-ZA" sz="28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I also store the least significant digit first, as this simplifies arythmatic.</a:t>
            </a:r>
            <a:endParaRPr b="0" lang="en-ZA" sz="28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I use 32-bit signed integers for the digits, but store only use 30 of those bits, for easier handling of overflow during arythmatic.</a:t>
            </a:r>
            <a:endParaRPr b="0" lang="en-ZA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 Storage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63" name="CustomShape 2"/>
          <p:cNvSpPr/>
          <p:nvPr/>
        </p:nvSpPr>
        <p:spPr>
          <a:xfrm>
            <a:off x="720000" y="2160000"/>
            <a:ext cx="8638920" cy="1078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If I wanted to store 675 and -93 in a base-10 BigInt it would look something like this: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164" name="CustomShape 3"/>
          <p:cNvSpPr/>
          <p:nvPr/>
        </p:nvSpPr>
        <p:spPr>
          <a:xfrm>
            <a:off x="504000" y="3528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65" name="CustomShape 4"/>
          <p:cNvSpPr/>
          <p:nvPr/>
        </p:nvSpPr>
        <p:spPr>
          <a:xfrm>
            <a:off x="2808000" y="3528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66" name="CustomShape 5"/>
          <p:cNvSpPr/>
          <p:nvPr/>
        </p:nvSpPr>
        <p:spPr>
          <a:xfrm>
            <a:off x="3168000" y="439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5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67" name="CustomShape 6"/>
          <p:cNvSpPr/>
          <p:nvPr/>
        </p:nvSpPr>
        <p:spPr>
          <a:xfrm>
            <a:off x="3168000" y="525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7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68" name="CustomShape 7"/>
          <p:cNvSpPr/>
          <p:nvPr/>
        </p:nvSpPr>
        <p:spPr>
          <a:xfrm>
            <a:off x="3168000" y="6120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6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69" name="CustomShape 8"/>
          <p:cNvSpPr/>
          <p:nvPr/>
        </p:nvSpPr>
        <p:spPr>
          <a:xfrm>
            <a:off x="5112000" y="3528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-2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0" name="CustomShape 9"/>
          <p:cNvSpPr/>
          <p:nvPr/>
        </p:nvSpPr>
        <p:spPr>
          <a:xfrm>
            <a:off x="7416000" y="352800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1" name="CustomShape 10"/>
          <p:cNvSpPr/>
          <p:nvPr/>
        </p:nvSpPr>
        <p:spPr>
          <a:xfrm>
            <a:off x="7776000" y="4392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2" name="CustomShape 11"/>
          <p:cNvSpPr/>
          <p:nvPr/>
        </p:nvSpPr>
        <p:spPr>
          <a:xfrm>
            <a:off x="7776000" y="525600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9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3" name="CustomShape 12"/>
          <p:cNvSpPr/>
          <p:nvPr/>
        </p:nvSpPr>
        <p:spPr>
          <a:xfrm>
            <a:off x="5112000" y="4392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0" y="1000"/>
                </a:moveTo>
                <a:lnTo>
                  <a:pt x="1194" y="0"/>
                </a:lnTo>
                <a:lnTo>
                  <a:pt x="1194" y="500"/>
                </a:lnTo>
                <a:lnTo>
                  <a:pt x="4806" y="500"/>
                </a:lnTo>
                <a:lnTo>
                  <a:pt x="4806" y="0"/>
                </a:lnTo>
                <a:lnTo>
                  <a:pt x="6001" y="1000"/>
                </a:lnTo>
                <a:lnTo>
                  <a:pt x="4806" y="2001"/>
                </a:lnTo>
                <a:lnTo>
                  <a:pt x="4806" y="1500"/>
                </a:lnTo>
                <a:lnTo>
                  <a:pt x="1194" y="1500"/>
                </a:lnTo>
                <a:lnTo>
                  <a:pt x="1194" y="2001"/>
                </a:lnTo>
                <a:lnTo>
                  <a:pt x="0" y="10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Units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4" name="CustomShape 13"/>
          <p:cNvSpPr/>
          <p:nvPr/>
        </p:nvSpPr>
        <p:spPr>
          <a:xfrm>
            <a:off x="5112000" y="5256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0" y="1000"/>
                </a:moveTo>
                <a:lnTo>
                  <a:pt x="1194" y="0"/>
                </a:lnTo>
                <a:lnTo>
                  <a:pt x="1194" y="500"/>
                </a:lnTo>
                <a:lnTo>
                  <a:pt x="4806" y="500"/>
                </a:lnTo>
                <a:lnTo>
                  <a:pt x="4806" y="0"/>
                </a:lnTo>
                <a:lnTo>
                  <a:pt x="6001" y="1000"/>
                </a:lnTo>
                <a:lnTo>
                  <a:pt x="4806" y="2001"/>
                </a:lnTo>
                <a:lnTo>
                  <a:pt x="4806" y="1500"/>
                </a:lnTo>
                <a:lnTo>
                  <a:pt x="1194" y="1500"/>
                </a:lnTo>
                <a:lnTo>
                  <a:pt x="1194" y="2001"/>
                </a:lnTo>
                <a:lnTo>
                  <a:pt x="0" y="10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Tens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5" name="CustomShape 14"/>
          <p:cNvSpPr/>
          <p:nvPr/>
        </p:nvSpPr>
        <p:spPr>
          <a:xfrm>
            <a:off x="5112000" y="6120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493"/>
                </a:moveTo>
                <a:lnTo>
                  <a:pt x="1194" y="493"/>
                </a:lnTo>
                <a:lnTo>
                  <a:pt x="1194" y="0"/>
                </a:lnTo>
                <a:lnTo>
                  <a:pt x="0" y="1000"/>
                </a:lnTo>
                <a:lnTo>
                  <a:pt x="1194" y="2001"/>
                </a:lnTo>
                <a:lnTo>
                  <a:pt x="1194" y="1508"/>
                </a:lnTo>
                <a:lnTo>
                  <a:pt x="6001" y="1508"/>
                </a:lnTo>
                <a:lnTo>
                  <a:pt x="6001" y="493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Hundreds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76" name="CustomShape 15"/>
          <p:cNvSpPr/>
          <p:nvPr/>
        </p:nvSpPr>
        <p:spPr>
          <a:xfrm>
            <a:off x="432000" y="3456000"/>
            <a:ext cx="4606920" cy="3454920"/>
          </a:xfrm>
          <a:prstGeom prst="rect">
            <a:avLst/>
          </a:pr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16"/>
          <p:cNvSpPr/>
          <p:nvPr/>
        </p:nvSpPr>
        <p:spPr>
          <a:xfrm>
            <a:off x="5040000" y="3456000"/>
            <a:ext cx="4606920" cy="3454920"/>
          </a:xfrm>
          <a:prstGeom prst="rect">
            <a:avLst/>
          </a:prstGeom>
          <a:solidFill>
            <a:srgbClr val="729fcf">
              <a:alpha val="25000"/>
            </a:srgbClr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79" name="CustomShape 2"/>
          <p:cNvSpPr/>
          <p:nvPr/>
        </p:nvSpPr>
        <p:spPr>
          <a:xfrm>
            <a:off x="720000" y="214416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a is negative and b is positive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return b + a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1400" spc="-1" strike="noStrike">
                <a:solidFill>
                  <a:srgbClr val="333333"/>
                </a:solidFill>
                <a:latin typeface="Noto Sans"/>
                <a:ea typeface="DejaVu Sans"/>
              </a:rPr>
              <a:t>(So that if one number &lt; 0, it is the second number)</a:t>
            </a:r>
            <a:endParaRPr b="0" lang="en-ZA" sz="14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a == -b, then return 0, because x – x = 0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a is 0, return b; If b is 0, return a;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both numbers are negative,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-(-a + -b)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both numbers are positive, then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Allocate a list, one digit longer than the largest number, to handle overflow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Then for every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in the range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[0, # digits in smallest number)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a.digits[i] + b.digits[i]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&gt;= the base of the BigInt, then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list[i+1]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one, and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 % base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81" name="CustomShape 2"/>
          <p:cNvSpPr/>
          <p:nvPr/>
        </p:nvSpPr>
        <p:spPr>
          <a:xfrm>
            <a:off x="72108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Next,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for every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in the range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[# digits in smallest number, # of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digits in the largest number)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larger.digits[i]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&gt;= the base of the BigInt, then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list[i+1]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one,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and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 % base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While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list[len-1] == 0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subtract one from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len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ZA" sz="1500" spc="-1" strike="noStrike">
                <a:solidFill>
                  <a:srgbClr val="333333"/>
                </a:solidFill>
                <a:latin typeface="Noto Sans"/>
                <a:ea typeface="DejaVu Sans"/>
              </a:rPr>
              <a:t>(avoid trailing zeroes)</a:t>
            </a:r>
            <a:endParaRPr b="0" lang="en-ZA" sz="15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return the BigInt constructed from the list</a:t>
            </a:r>
            <a:endParaRPr b="0" lang="en-ZA" sz="2200" spc="-1" strike="noStrike">
              <a:latin typeface="Arial"/>
            </a:endParaRPr>
          </a:p>
          <a:p>
            <a:pPr marL="432000" indent="-322920">
              <a:lnSpc>
                <a:spcPct val="100000"/>
              </a:lnSpc>
              <a:spcAft>
                <a:spcPts val="709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one number is negative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the absolute value of the negative number is larger than the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absolute value of the positive number then return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-(-neg + -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pos)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Allocate a list, as long as the largest number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CustomShape 1"/>
          <p:cNvSpPr/>
          <p:nvPr/>
        </p:nvSpPr>
        <p:spPr>
          <a:xfrm>
            <a:off x="720000" y="169920"/>
            <a:ext cx="8854560" cy="1523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Implementation:</a:t>
            </a:r>
            <a:endParaRPr b="0" lang="en-ZA" sz="44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algorithm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83" name="CustomShape 2"/>
          <p:cNvSpPr/>
          <p:nvPr/>
        </p:nvSpPr>
        <p:spPr>
          <a:xfrm>
            <a:off x="720000" y="2160000"/>
            <a:ext cx="863892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Then for every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in the range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[0, # digits in b)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a.digits[i] -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b.digits[i]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&lt; 0, then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list[i+1]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negative one, and add the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base of the BigInt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Next, for every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in the range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[# digits in b, # of digits in a)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add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a.digits[i]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If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&lt; 0, then set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list[i+1]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 to negative one, and add the 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base of the BigInt to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list[i]</a:t>
            </a:r>
            <a:endParaRPr b="0" lang="en-ZA" sz="22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While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list[len-1] == 0</a:t>
            </a: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, subtract one from </a:t>
            </a:r>
            <a:r>
              <a:rPr b="1" i="1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len</a:t>
            </a:r>
            <a:endParaRPr b="0" lang="en-ZA" sz="2200" spc="-1" strike="noStrike">
              <a:latin typeface="Arial"/>
            </a:endParaRPr>
          </a:p>
          <a:p>
            <a:pPr lvl="2" marL="648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i="1" lang="en-ZA" sz="1500" spc="-1" strike="noStrike">
                <a:solidFill>
                  <a:srgbClr val="333333"/>
                </a:solidFill>
                <a:latin typeface="Noto Sans"/>
                <a:ea typeface="DejaVu Sans"/>
              </a:rPr>
              <a:t>(avoid trailing zeroes)</a:t>
            </a:r>
            <a:endParaRPr b="0" lang="en-ZA" sz="1500" spc="-1" strike="noStrike">
              <a:latin typeface="Arial"/>
            </a:endParaRPr>
          </a:p>
          <a:p>
            <a:pPr lvl="1" marL="432000" indent="-216000">
              <a:lnSpc>
                <a:spcPct val="100000"/>
              </a:lnSpc>
              <a:spcAft>
                <a:spcPts val="709"/>
              </a:spcAft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ZA" sz="2200" spc="-1" strike="noStrike">
                <a:solidFill>
                  <a:srgbClr val="333333"/>
                </a:solidFill>
                <a:latin typeface="Noto Sans"/>
                <a:ea typeface="DejaVu Sans"/>
              </a:rPr>
              <a:t>return the BigInt constructed from the list</a:t>
            </a:r>
            <a:endParaRPr b="0" lang="en-ZA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dit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io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n 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Ex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m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pl</a:t>
            </a: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85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add 675 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and -93 </a:t>
            </a: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186" name="CustomShape 3"/>
          <p:cNvSpPr/>
          <p:nvPr/>
        </p:nvSpPr>
        <p:spPr>
          <a:xfrm>
            <a:off x="504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87" name="CustomShape 4"/>
          <p:cNvSpPr/>
          <p:nvPr/>
        </p:nvSpPr>
        <p:spPr>
          <a:xfrm>
            <a:off x="2808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88" name="CustomShape 5"/>
          <p:cNvSpPr/>
          <p:nvPr/>
        </p:nvSpPr>
        <p:spPr>
          <a:xfrm>
            <a:off x="3168000" y="4392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89" name="CustomShape 6"/>
          <p:cNvSpPr/>
          <p:nvPr/>
        </p:nvSpPr>
        <p:spPr>
          <a:xfrm>
            <a:off x="3168000" y="5256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0" name="CustomShape 7"/>
          <p:cNvSpPr/>
          <p:nvPr/>
        </p:nvSpPr>
        <p:spPr>
          <a:xfrm>
            <a:off x="3168000" y="6120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1" name="CustomShape 8"/>
          <p:cNvSpPr/>
          <p:nvPr/>
        </p:nvSpPr>
        <p:spPr>
          <a:xfrm>
            <a:off x="5112000" y="4392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+ 5 – 3 = 2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CustomShape 1"/>
          <p:cNvSpPr/>
          <p:nvPr/>
        </p:nvSpPr>
        <p:spPr>
          <a:xfrm>
            <a:off x="720000" y="300960"/>
            <a:ext cx="8854560" cy="1261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1" lang="en-ZA" sz="4400" spc="-1" strike="noStrike">
                <a:solidFill>
                  <a:srgbClr val="333333"/>
                </a:solidFill>
                <a:latin typeface="Noto Sans"/>
                <a:ea typeface="DejaVu Sans"/>
              </a:rPr>
              <a:t>Addition Example</a:t>
            </a:r>
            <a:endParaRPr b="0" lang="en-ZA" sz="4400" spc="-1" strike="noStrike">
              <a:latin typeface="Arial"/>
            </a:endParaRPr>
          </a:p>
        </p:txBody>
      </p:sp>
      <p:sp>
        <p:nvSpPr>
          <p:cNvPr id="193" name="CustomShape 2"/>
          <p:cNvSpPr/>
          <p:nvPr/>
        </p:nvSpPr>
        <p:spPr>
          <a:xfrm>
            <a:off x="720000" y="2160000"/>
            <a:ext cx="8638920" cy="502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spcAft>
                <a:spcPts val="1414"/>
              </a:spcAft>
              <a:buClr>
                <a:srgbClr val="ef2929"/>
              </a:buClr>
              <a:buSzPct val="45000"/>
              <a:buFont typeface="Wingdings" charset="2"/>
              <a:buChar char=""/>
            </a:pPr>
            <a:r>
              <a:rPr b="0" lang="en-ZA" sz="2800" spc="-1" strike="noStrike">
                <a:solidFill>
                  <a:srgbClr val="333333"/>
                </a:solidFill>
                <a:latin typeface="Noto Sans"/>
                <a:ea typeface="DejaVu Sans"/>
              </a:rPr>
              <a:t>Now to add 675 and -93 together:</a:t>
            </a:r>
            <a:endParaRPr b="0" lang="en-ZA" sz="2800" spc="-1" strike="noStrike">
              <a:latin typeface="Arial"/>
            </a:endParaRPr>
          </a:p>
        </p:txBody>
      </p:sp>
      <p:sp>
        <p:nvSpPr>
          <p:cNvPr id="194" name="CustomShape 3"/>
          <p:cNvSpPr/>
          <p:nvPr/>
        </p:nvSpPr>
        <p:spPr>
          <a:xfrm>
            <a:off x="504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Length: 3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5" name="CustomShape 4"/>
          <p:cNvSpPr/>
          <p:nvPr/>
        </p:nvSpPr>
        <p:spPr>
          <a:xfrm>
            <a:off x="2808000" y="3528360"/>
            <a:ext cx="2158920" cy="718920"/>
          </a:xfrm>
          <a:prstGeom prst="rect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Digits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6" name="CustomShape 5"/>
          <p:cNvSpPr/>
          <p:nvPr/>
        </p:nvSpPr>
        <p:spPr>
          <a:xfrm>
            <a:off x="3168000" y="4392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7" name="CustomShape 6"/>
          <p:cNvSpPr/>
          <p:nvPr/>
        </p:nvSpPr>
        <p:spPr>
          <a:xfrm>
            <a:off x="3168000" y="5256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8" name="CustomShape 7"/>
          <p:cNvSpPr/>
          <p:nvPr/>
        </p:nvSpPr>
        <p:spPr>
          <a:xfrm>
            <a:off x="3168000" y="6120360"/>
            <a:ext cx="1438920" cy="718920"/>
          </a:xfrm>
          <a:prstGeom prst="ellipse">
            <a:avLst/>
          </a:pr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0</a:t>
            </a:r>
            <a:endParaRPr b="0" lang="en-ZA" sz="1800" spc="-1" strike="noStrike">
              <a:latin typeface="Arial"/>
            </a:endParaRPr>
          </a:p>
        </p:txBody>
      </p:sp>
      <p:sp>
        <p:nvSpPr>
          <p:cNvPr id="199" name="CustomShape 8"/>
          <p:cNvSpPr/>
          <p:nvPr/>
        </p:nvSpPr>
        <p:spPr>
          <a:xfrm>
            <a:off x="5112000" y="5256000"/>
            <a:ext cx="2158920" cy="718920"/>
          </a:xfrm>
          <a:custGeom>
            <a:avLst/>
            <a:gdLst/>
            <a:ahLst/>
            <a:rect l="l" t="t" r="r" b="b"/>
            <a:pathLst>
              <a:path w="6002" h="2002">
                <a:moveTo>
                  <a:pt x="6001" y="500"/>
                </a:moveTo>
                <a:lnTo>
                  <a:pt x="1500" y="500"/>
                </a:lnTo>
                <a:lnTo>
                  <a:pt x="1500" y="0"/>
                </a:lnTo>
                <a:lnTo>
                  <a:pt x="0" y="1000"/>
                </a:lnTo>
                <a:lnTo>
                  <a:pt x="1500" y="2001"/>
                </a:lnTo>
                <a:lnTo>
                  <a:pt x="1500" y="1500"/>
                </a:lnTo>
                <a:lnTo>
                  <a:pt x="6001" y="1500"/>
                </a:lnTo>
                <a:lnTo>
                  <a:pt x="6001" y="500"/>
                </a:lnTo>
              </a:path>
            </a:pathLst>
          </a:custGeom>
          <a:solidFill>
            <a:srgbClr val="729fc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 algn="ctr">
              <a:lnSpc>
                <a:spcPct val="100000"/>
              </a:lnSpc>
            </a:pPr>
            <a:r>
              <a:rPr b="0" lang="en-ZA" sz="1800" spc="-1" strike="noStrike">
                <a:solidFill>
                  <a:srgbClr val="000000"/>
                </a:solidFill>
                <a:latin typeface="Arial"/>
                <a:ea typeface="DejaVu Sans"/>
              </a:rPr>
              <a:t>+ 7 – 9 = -2</a:t>
            </a:r>
            <a:endParaRPr b="0" lang="en-ZA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838</TotalTime>
  <Application>LibreOffice/6.4.6.2$Linux_X86_64 LibreOffice_project/40$Build-2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2021-02-10T09:42:21Z</dcterms:created>
  <dc:creator>Ruan Schoeman</dc:creator>
  <dc:description/>
  <dc:language>en-ZA</dc:language>
  <cp:lastModifiedBy>Ruan Schoeman</cp:lastModifiedBy>
  <dcterms:modified xsi:type="dcterms:W3CDTF">2021-02-11T14:49:11Z</dcterms:modified>
  <cp:revision>88</cp:revision>
  <dc:subject/>
  <dc:title>Impress</dc:title>
</cp:coreProperties>
</file>